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3" r:id="rId5"/>
    <p:sldId id="268" r:id="rId6"/>
    <p:sldId id="269" r:id="rId7"/>
    <p:sldId id="273" r:id="rId8"/>
    <p:sldId id="289" r:id="rId9"/>
    <p:sldId id="272" r:id="rId10"/>
    <p:sldId id="274" r:id="rId11"/>
    <p:sldId id="271" r:id="rId12"/>
    <p:sldId id="275" r:id="rId13"/>
    <p:sldId id="276" r:id="rId14"/>
    <p:sldId id="277" r:id="rId15"/>
    <p:sldId id="278" r:id="rId16"/>
    <p:sldId id="279" r:id="rId17"/>
    <p:sldId id="281" r:id="rId18"/>
    <p:sldId id="285" r:id="rId19"/>
    <p:sldId id="282" r:id="rId20"/>
    <p:sldId id="287" r:id="rId21"/>
    <p:sldId id="288" r:id="rId22"/>
    <p:sldId id="286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6" autoAdjust="0"/>
    <p:restoredTop sz="94695" autoAdjust="0"/>
  </p:normalViewPr>
  <p:slideViewPr>
    <p:cSldViewPr snapToGrid="0" snapToObjects="1">
      <p:cViewPr>
        <p:scale>
          <a:sx n="68" d="100"/>
          <a:sy n="68" d="100"/>
        </p:scale>
        <p:origin x="-328" y="-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8C691-EDD2-BF4A-95D9-BAB2CF9F108F}" type="datetimeFigureOut">
              <a:rPr lang="en-US" smtClean="0"/>
              <a:t>10/03/16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6BDF4-1DFA-0048-8329-24DF2F661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16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DF4-1DFA-0048-8329-24DF2F6616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48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DF4-1DFA-0048-8329-24DF2F6616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08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2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70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5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0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8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39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4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1ECC3-91B4-1941-AB5A-F600C2DDF601}" type="datetimeFigureOut">
              <a:rPr lang="en-US" smtClean="0"/>
              <a:t>7/03/16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CC129-E766-1A4C-AA1F-AC211A0DE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9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eg"/><Relationship Id="rId5" Type="http://schemas.microsoft.com/office/2007/relationships/hdphoto" Target="../media/hdphoto1.wdp"/><Relationship Id="rId6" Type="http://schemas.openxmlformats.org/officeDocument/2006/relationships/image" Target="../media/image16.jpeg"/><Relationship Id="rId7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eg"/><Relationship Id="rId3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iewScan_0000-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4" b="1974"/>
          <a:stretch/>
        </p:blipFill>
        <p:spPr>
          <a:xfrm>
            <a:off x="0" y="0"/>
            <a:ext cx="9176330" cy="68612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9143999" cy="6861251"/>
          </a:xfrm>
          <a:gradFill flip="none" rotWithShape="1">
            <a:gsLst>
              <a:gs pos="0">
                <a:schemeClr val="bg2">
                  <a:alpha val="59000"/>
                </a:schemeClr>
              </a:gs>
              <a:gs pos="55000">
                <a:schemeClr val="tx1">
                  <a:alpha val="59000"/>
                </a:schemeClr>
              </a:gs>
            </a:gsLst>
            <a:lin ang="0" scaled="0"/>
            <a:tileRect/>
          </a:gradFill>
          <a:ln>
            <a:noFill/>
          </a:ln>
          <a:effectLst>
            <a:outerShdw blurRad="1270000" dir="2700000" sx="200000" sy="200000" algn="tl" rotWithShape="0">
              <a:srgbClr val="000000"/>
            </a:outerShdw>
          </a:effectLst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venir Black"/>
                <a:cs typeface="Avenir Black"/>
              </a:rPr>
              <a:t> </a:t>
            </a:r>
            <a:endParaRPr lang="en-US" dirty="0">
              <a:solidFill>
                <a:srgbClr val="FFFFFF"/>
              </a:solidFill>
              <a:latin typeface="Avenir Black"/>
              <a:cs typeface="Avenir Black"/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 flipH="1" flipV="1">
            <a:off x="4568693" y="1771275"/>
            <a:ext cx="42864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CC66"/>
                </a:solidFill>
                <a:latin typeface="Avenir Black"/>
                <a:cs typeface="Avenir Black"/>
              </a:rPr>
              <a:t>America’s Pastor and the ‘Satin Satan’ </a:t>
            </a:r>
          </a:p>
          <a:p>
            <a:pPr algn="ctr"/>
            <a:r>
              <a:rPr lang="en-US" sz="2800" dirty="0" smtClean="0">
                <a:solidFill>
                  <a:srgbClr val="FFCC66"/>
                </a:solidFill>
                <a:latin typeface="Avenir Black"/>
                <a:cs typeface="Avenir Black"/>
              </a:rPr>
              <a:t>Politics and Celebrity in Billy Graham’s 1959 Crusade </a:t>
            </a:r>
            <a:endParaRPr lang="en-US" sz="2800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327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G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68" r="-16368"/>
          <a:stretch>
            <a:fillRect/>
          </a:stretch>
        </p:blipFill>
        <p:spPr>
          <a:xfrm>
            <a:off x="-1653471" y="1"/>
            <a:ext cx="12469964" cy="6858000"/>
          </a:xfrm>
        </p:spPr>
      </p:pic>
      <p:sp>
        <p:nvSpPr>
          <p:cNvPr id="7" name="TextBox 6"/>
          <p:cNvSpPr txBox="1"/>
          <p:nvPr/>
        </p:nvSpPr>
        <p:spPr>
          <a:xfrm>
            <a:off x="332154" y="410308"/>
            <a:ext cx="840153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venir Black"/>
                <a:cs typeface="Avenir Black"/>
              </a:rPr>
              <a:t>‘Canvas Cathedral’ Los Angeles, 1949. </a:t>
            </a:r>
            <a:endParaRPr lang="en-US" sz="3200" dirty="0"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3115" y="6255766"/>
            <a:ext cx="6790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venir Black"/>
                <a:cs typeface="Avenir Black"/>
              </a:rPr>
              <a:t>Source: http://</a:t>
            </a:r>
            <a:r>
              <a:rPr lang="en-US" dirty="0" err="1" smtClean="0">
                <a:solidFill>
                  <a:srgbClr val="FFFFFF"/>
                </a:solidFill>
                <a:latin typeface="Avenir Black"/>
                <a:cs typeface="Avenir Black"/>
              </a:rPr>
              <a:t>billygrahamlibrary.org</a:t>
            </a:r>
            <a:r>
              <a:rPr lang="en-US" dirty="0" smtClean="0">
                <a:solidFill>
                  <a:srgbClr val="FFFFFF"/>
                </a:solidFill>
                <a:latin typeface="Avenir Black"/>
                <a:cs typeface="Avenir Black"/>
              </a:rPr>
              <a:t>/this-date-24sept1949/</a:t>
            </a:r>
            <a:endParaRPr lang="en-US" dirty="0">
              <a:solidFill>
                <a:srgbClr val="FFFFFF"/>
              </a:solidFill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95723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0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0"/>
            <a:ext cx="8656662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6909" y="217713"/>
            <a:ext cx="6186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Avenir Black"/>
                <a:cs typeface="Avenir Black"/>
              </a:rPr>
              <a:t>Los Angeles Crusade, 1963</a:t>
            </a:r>
            <a:endParaRPr lang="en-US" sz="3600" dirty="0">
              <a:solidFill>
                <a:srgbClr val="FFFFFF"/>
              </a:solidFill>
              <a:latin typeface="Avenir Black"/>
              <a:cs typeface="Avenir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3047" y="6352770"/>
            <a:ext cx="795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venir Black"/>
                <a:cs typeface="Avenir Black"/>
              </a:rPr>
              <a:t>Source: http://www2.wheaton.edu/</a:t>
            </a:r>
            <a:r>
              <a:rPr lang="en-US" dirty="0" err="1" smtClean="0">
                <a:solidFill>
                  <a:schemeClr val="bg1"/>
                </a:solidFill>
                <a:latin typeface="Avenir Black"/>
                <a:cs typeface="Avenir Black"/>
              </a:rPr>
              <a:t>bgc</a:t>
            </a:r>
            <a:r>
              <a:rPr lang="en-US" dirty="0" smtClean="0">
                <a:solidFill>
                  <a:schemeClr val="bg1"/>
                </a:solidFill>
                <a:latin typeface="Avenir Black"/>
                <a:cs typeface="Avenir Black"/>
              </a:rPr>
              <a:t>/archives/bulletin/bu1308.htm</a:t>
            </a:r>
            <a:endParaRPr lang="en-US" dirty="0">
              <a:solidFill>
                <a:schemeClr val="bg1"/>
              </a:solidFill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968558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1c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60" r="-6059"/>
          <a:stretch/>
        </p:blipFill>
        <p:spPr>
          <a:xfrm>
            <a:off x="-211693" y="0"/>
            <a:ext cx="5198260" cy="6872496"/>
          </a:xfrm>
        </p:spPr>
      </p:pic>
      <p:sp>
        <p:nvSpPr>
          <p:cNvPr id="5" name="TextBox 4"/>
          <p:cNvSpPr txBox="1"/>
          <p:nvPr/>
        </p:nvSpPr>
        <p:spPr>
          <a:xfrm>
            <a:off x="4850928" y="211694"/>
            <a:ext cx="411006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venir Black"/>
                <a:cs typeface="Avenir Black"/>
              </a:rPr>
              <a:t>29</a:t>
            </a:r>
            <a:r>
              <a:rPr lang="en-US" sz="2400" baseline="30000" dirty="0" smtClean="0">
                <a:latin typeface="Avenir Black"/>
                <a:cs typeface="Avenir Black"/>
              </a:rPr>
              <a:t>th</a:t>
            </a:r>
            <a:r>
              <a:rPr lang="en-US" sz="2400" dirty="0" smtClean="0">
                <a:latin typeface="Avenir Black"/>
                <a:cs typeface="Avenir Black"/>
              </a:rPr>
              <a:t> March – 10</a:t>
            </a:r>
            <a:r>
              <a:rPr lang="en-US" sz="2400" baseline="30000" dirty="0" smtClean="0">
                <a:latin typeface="Avenir Black"/>
                <a:cs typeface="Avenir Black"/>
              </a:rPr>
              <a:t>th</a:t>
            </a:r>
            <a:r>
              <a:rPr lang="en-US" sz="2400" dirty="0" smtClean="0">
                <a:latin typeface="Avenir Black"/>
                <a:cs typeface="Avenir Black"/>
              </a:rPr>
              <a:t> April, 1959.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Avenir Black"/>
              <a:cs typeface="Avenir Black"/>
            </a:endParaRPr>
          </a:p>
          <a:p>
            <a:pPr>
              <a:lnSpc>
                <a:spcPct val="150000"/>
              </a:lnSpc>
            </a:pPr>
            <a:r>
              <a:rPr lang="en-NZ" sz="2400" dirty="0" smtClean="0">
                <a:latin typeface="Avenir Black"/>
                <a:cs typeface="Avenir Black"/>
              </a:rPr>
              <a:t>Venues: Carlaw </a:t>
            </a:r>
            <a:r>
              <a:rPr lang="en-NZ" sz="2400" dirty="0">
                <a:latin typeface="Avenir Black"/>
                <a:cs typeface="Avenir Black"/>
              </a:rPr>
              <a:t>Park, Auckland; Athletic Park, Wellington; </a:t>
            </a:r>
            <a:r>
              <a:rPr lang="en-NZ" sz="2400" dirty="0" smtClean="0">
                <a:latin typeface="Avenir Black"/>
                <a:cs typeface="Avenir Black"/>
              </a:rPr>
              <a:t>Lancaster </a:t>
            </a:r>
            <a:r>
              <a:rPr lang="en-NZ" sz="2400" dirty="0">
                <a:latin typeface="Avenir Black"/>
                <a:cs typeface="Avenir Black"/>
              </a:rPr>
              <a:t>Park, </a:t>
            </a:r>
            <a:r>
              <a:rPr lang="en-NZ" sz="2400" dirty="0" smtClean="0">
                <a:latin typeface="Avenir Black"/>
                <a:cs typeface="Avenir Black"/>
              </a:rPr>
              <a:t>Christchurch.</a:t>
            </a:r>
            <a:r>
              <a:rPr lang="en-NZ" sz="2400" dirty="0" smtClean="0">
                <a:effectLst/>
                <a:latin typeface="Avenir Black"/>
                <a:cs typeface="Avenir Black"/>
              </a:rPr>
              <a:t> </a:t>
            </a:r>
            <a:endParaRPr lang="en-US" sz="2400" dirty="0" smtClean="0">
              <a:latin typeface="Avenir Black"/>
              <a:cs typeface="Avenir Black"/>
            </a:endParaRPr>
          </a:p>
          <a:p>
            <a:endParaRPr lang="en-US" dirty="0"/>
          </a:p>
          <a:p>
            <a:endParaRPr lang="en-US" dirty="0" smtClean="0">
              <a:latin typeface="Avenir Roman"/>
              <a:cs typeface="Avenir Roman"/>
            </a:endParaRPr>
          </a:p>
          <a:p>
            <a:endParaRPr lang="en-US" dirty="0" smtClean="0">
              <a:latin typeface="Avenir Roman"/>
              <a:cs typeface="Avenir Roman"/>
            </a:endParaRPr>
          </a:p>
          <a:p>
            <a:endParaRPr lang="en-US" dirty="0">
              <a:latin typeface="Avenir Roman"/>
              <a:cs typeface="Avenir Roman"/>
            </a:endParaRPr>
          </a:p>
          <a:p>
            <a:endParaRPr lang="en-US" dirty="0" smtClean="0">
              <a:latin typeface="Avenir Roman"/>
              <a:cs typeface="Avenir Roman"/>
            </a:endParaRPr>
          </a:p>
          <a:p>
            <a:endParaRPr lang="en-US" dirty="0">
              <a:latin typeface="Avenir Roman"/>
              <a:cs typeface="Avenir Roman"/>
            </a:endParaRPr>
          </a:p>
          <a:p>
            <a:endParaRPr lang="en-US" sz="1600" dirty="0">
              <a:latin typeface="Avenir Roman"/>
              <a:cs typeface="Avenir Roman"/>
            </a:endParaRPr>
          </a:p>
          <a:p>
            <a:r>
              <a:rPr lang="en-US" sz="1600" dirty="0" smtClean="0">
                <a:latin typeface="Avenir Roman"/>
                <a:cs typeface="Avenir Roman"/>
              </a:rPr>
              <a:t>Source: http://www2.wheaton.edu/</a:t>
            </a:r>
            <a:r>
              <a:rPr lang="en-US" sz="1600" dirty="0" err="1" smtClean="0">
                <a:latin typeface="Avenir Roman"/>
                <a:cs typeface="Avenir Roman"/>
              </a:rPr>
              <a:t>bgc</a:t>
            </a:r>
            <a:r>
              <a:rPr lang="en-US" sz="1600" dirty="0" smtClean="0">
                <a:latin typeface="Avenir Roman"/>
                <a:cs typeface="Avenir Roman"/>
              </a:rPr>
              <a:t>/archives/docs/bgeanzaustralia59/Kiwinewsletter3.htm</a:t>
            </a:r>
            <a:endParaRPr lang="en-US" sz="1600" dirty="0">
              <a:latin typeface="Avenir Roman"/>
              <a:cs typeface="Avenir Roman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28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DT 341959, 2-0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4" t="6889" r="28012" b="11377"/>
          <a:stretch/>
        </p:blipFill>
        <p:spPr>
          <a:xfrm>
            <a:off x="6106895" y="16322"/>
            <a:ext cx="3131950" cy="6841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ODT 341959, 2-08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/>
          <a:stretch/>
        </p:blipFill>
        <p:spPr>
          <a:xfrm>
            <a:off x="1" y="-1"/>
            <a:ext cx="4451866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ODT 341959, 2-07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5" t="20019" r="30606" b="23929"/>
          <a:stretch/>
        </p:blipFill>
        <p:spPr>
          <a:xfrm>
            <a:off x="3980760" y="16322"/>
            <a:ext cx="2126135" cy="5065741"/>
          </a:xfrm>
          <a:prstGeom prst="rect">
            <a:avLst/>
          </a:prstGeom>
        </p:spPr>
      </p:pic>
      <p:pic>
        <p:nvPicPr>
          <p:cNvPr id="9" name="Picture 8" descr="ODT 341959, 2-0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" r="3188" b="21486"/>
          <a:stretch/>
        </p:blipFill>
        <p:spPr>
          <a:xfrm>
            <a:off x="4451866" y="1314698"/>
            <a:ext cx="4692133" cy="5543302"/>
          </a:xfrm>
          <a:prstGeom prst="rect">
            <a:avLst/>
          </a:prstGeom>
        </p:spPr>
      </p:pic>
      <p:pic>
        <p:nvPicPr>
          <p:cNvPr id="5" name="Picture 4" descr="ODT 341959, 2-10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8745" r="11465" b="19520"/>
          <a:stretch/>
        </p:blipFill>
        <p:spPr>
          <a:xfrm>
            <a:off x="0" y="1938363"/>
            <a:ext cx="3896176" cy="4919636"/>
          </a:xfrm>
          <a:prstGeom prst="rect">
            <a:avLst/>
          </a:prstGeom>
        </p:spPr>
      </p:pic>
      <p:pic>
        <p:nvPicPr>
          <p:cNvPr id="4" name="Content Placeholder 3" descr="ODT 341959, 2-09.png"/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7" t="13366" r="10396" b="57401"/>
          <a:stretch/>
        </p:blipFill>
        <p:spPr>
          <a:xfrm>
            <a:off x="0" y="5077729"/>
            <a:ext cx="2776090" cy="1498012"/>
          </a:xfrm>
        </p:spPr>
      </p:pic>
      <p:pic>
        <p:nvPicPr>
          <p:cNvPr id="10" name="Picture 9" descr="ODT 341959, 2-04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9" t="19912" r="20543" b="27464"/>
          <a:stretch/>
        </p:blipFill>
        <p:spPr>
          <a:xfrm>
            <a:off x="5901464" y="3024601"/>
            <a:ext cx="3242538" cy="3833398"/>
          </a:xfrm>
          <a:prstGeom prst="rect">
            <a:avLst/>
          </a:prstGeom>
        </p:spPr>
      </p:pic>
      <p:pic>
        <p:nvPicPr>
          <p:cNvPr id="11" name="Picture 10" descr="ODT 341959, 2-03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4116" r="8562" b="76334"/>
          <a:stretch/>
        </p:blipFill>
        <p:spPr>
          <a:xfrm>
            <a:off x="2751799" y="4846908"/>
            <a:ext cx="5739309" cy="20110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76090" y="6433015"/>
            <a:ext cx="607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Source: Otago Daily Times, April 2</a:t>
            </a:r>
            <a:r>
              <a:rPr lang="en-US" baseline="30000" dirty="0" smtClean="0">
                <a:latin typeface="Avenir Black"/>
                <a:cs typeface="Avenir Black"/>
              </a:rPr>
              <a:t>nd</a:t>
            </a:r>
            <a:r>
              <a:rPr lang="en-US" dirty="0" smtClean="0">
                <a:latin typeface="Avenir Black"/>
                <a:cs typeface="Avenir Black"/>
              </a:rPr>
              <a:t> – April 6</a:t>
            </a:r>
            <a:r>
              <a:rPr lang="en-US" baseline="30000" dirty="0" smtClean="0">
                <a:latin typeface="Avenir Black"/>
                <a:cs typeface="Avenir Black"/>
              </a:rPr>
              <a:t>th</a:t>
            </a:r>
            <a:r>
              <a:rPr lang="en-US" dirty="0" smtClean="0">
                <a:latin typeface="Avenir Black"/>
                <a:cs typeface="Avenir Black"/>
              </a:rPr>
              <a:t>, 1959</a:t>
            </a:r>
            <a:endParaRPr lang="en-US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20787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3-14 at 9.51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8"/>
          <a:stretch/>
        </p:blipFill>
        <p:spPr>
          <a:xfrm>
            <a:off x="5156200" y="0"/>
            <a:ext cx="3987800" cy="5175390"/>
          </a:xfrm>
          <a:prstGeom prst="rect">
            <a:avLst/>
          </a:prstGeom>
        </p:spPr>
      </p:pic>
      <p:pic>
        <p:nvPicPr>
          <p:cNvPr id="4" name="Content Placeholder 3" descr="por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b="23243"/>
          <a:stretch>
            <a:fillRect/>
          </a:stretch>
        </p:blipFill>
        <p:spPr>
          <a:xfrm>
            <a:off x="3856822" y="3950256"/>
            <a:ext cx="5287178" cy="2907744"/>
          </a:xfrm>
        </p:spPr>
      </p:pic>
      <p:pic>
        <p:nvPicPr>
          <p:cNvPr id="5" name="Picture 4" descr="orig_photo310138_4160868.jpg"/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4800" cy="3950256"/>
          </a:xfrm>
          <a:prstGeom prst="rect">
            <a:avLst/>
          </a:prstGeom>
        </p:spPr>
      </p:pic>
      <p:pic>
        <p:nvPicPr>
          <p:cNvPr id="8" name="Picture 7" descr="hero-25058-new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0256"/>
            <a:ext cx="6646271" cy="290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1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eight_col_Mazengarb_Report_Bodgies_and_Widgies_Courtesy_A.H._Manning_1958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50000" cy="3162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770" y="0"/>
            <a:ext cx="3446230" cy="6857999"/>
          </a:xfrm>
          <a:prstGeom prst="rect">
            <a:avLst/>
          </a:prstGeom>
        </p:spPr>
      </p:pic>
      <p:pic>
        <p:nvPicPr>
          <p:cNvPr id="6" name="Picture 5" descr="hqdefaul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3" t="6074" b="11319"/>
          <a:stretch/>
        </p:blipFill>
        <p:spPr>
          <a:xfrm>
            <a:off x="0" y="2792342"/>
            <a:ext cx="5697769" cy="406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54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60316131241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" r="6993" b="4297"/>
          <a:stretch/>
        </p:blipFill>
        <p:spPr>
          <a:xfrm rot="5400000">
            <a:off x="1513049" y="-1513047"/>
            <a:ext cx="6117906" cy="9144001"/>
          </a:xfrm>
        </p:spPr>
      </p:pic>
      <p:sp>
        <p:nvSpPr>
          <p:cNvPr id="6" name="TextBox 5"/>
          <p:cNvSpPr txBox="1"/>
          <p:nvPr/>
        </p:nvSpPr>
        <p:spPr>
          <a:xfrm>
            <a:off x="1" y="6117907"/>
            <a:ext cx="690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 Dix, </a:t>
            </a:r>
            <a:r>
              <a:rPr lang="en-US" i="1" dirty="0" smtClean="0"/>
              <a:t>Stranded in Paradise: New Zealand Rock ‘n’ Roll 1955-1988, </a:t>
            </a:r>
            <a:r>
              <a:rPr lang="en-US" dirty="0" smtClean="0"/>
              <a:t>(Wellington: Paradise Publications, 1988),  p. 18 &amp; 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0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_0272_001_20-04-2015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0" t="54783" r="9749" b="18722"/>
          <a:stretch/>
        </p:blipFill>
        <p:spPr>
          <a:xfrm>
            <a:off x="0" y="1027065"/>
            <a:ext cx="9144000" cy="4840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5100" y="5934670"/>
            <a:ext cx="72647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dirty="0">
                <a:latin typeface="Avenir Black"/>
                <a:cs typeface="Avenir Black"/>
              </a:rPr>
              <a:t> ‘Dr Billy Graham, Mr. Nash and Johnny Devlin…’</a:t>
            </a:r>
          </a:p>
          <a:p>
            <a:pPr algn="ctr"/>
            <a:r>
              <a:rPr lang="en-NZ" sz="2000" i="1" dirty="0">
                <a:latin typeface="Avenir Black"/>
                <a:cs typeface="Avenir Black"/>
              </a:rPr>
              <a:t>Dominion, </a:t>
            </a:r>
            <a:r>
              <a:rPr lang="en-NZ" sz="2000" dirty="0">
                <a:latin typeface="Avenir Black"/>
                <a:cs typeface="Avenir Black"/>
              </a:rPr>
              <a:t>April 4</a:t>
            </a:r>
            <a:r>
              <a:rPr lang="en-NZ" sz="2000" baseline="30000" dirty="0">
                <a:latin typeface="Avenir Black"/>
                <a:cs typeface="Avenir Black"/>
              </a:rPr>
              <a:t>th</a:t>
            </a:r>
            <a:r>
              <a:rPr lang="en-NZ" sz="2000" dirty="0">
                <a:latin typeface="Avenir Black"/>
                <a:cs typeface="Avenir Black"/>
              </a:rPr>
              <a:t> 1959, 4.  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38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564" y="1"/>
            <a:ext cx="8246091" cy="6858000"/>
          </a:xfrm>
        </p:spPr>
      </p:pic>
      <p:sp>
        <p:nvSpPr>
          <p:cNvPr id="6" name="TextBox 5"/>
          <p:cNvSpPr txBox="1"/>
          <p:nvPr/>
        </p:nvSpPr>
        <p:spPr>
          <a:xfrm>
            <a:off x="3193515" y="93546"/>
            <a:ext cx="5276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venir Black"/>
                <a:cs typeface="Avenir Black"/>
              </a:rPr>
              <a:t>Johnny Devlin with fans, 1959</a:t>
            </a:r>
            <a:endParaRPr lang="en-US" sz="2800" dirty="0">
              <a:latin typeface="Avenir Black"/>
              <a:cs typeface="Aveni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0205" y="616766"/>
            <a:ext cx="3819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Avenir Black"/>
                <a:cs typeface="Avenir Black"/>
              </a:rPr>
              <a:t>Source: http://</a:t>
            </a:r>
            <a:r>
              <a:rPr lang="en-US" dirty="0" err="1" smtClean="0">
                <a:latin typeface="Avenir Black"/>
                <a:cs typeface="Avenir Black"/>
              </a:rPr>
              <a:t>theozhiztoryblog.blogspot.co.nz</a:t>
            </a:r>
            <a:endParaRPr lang="en-US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821609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ro_thumb_jd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4169" y="0"/>
            <a:ext cx="4979831" cy="6858000"/>
          </a:xfrm>
          <a:prstGeom prst="rect">
            <a:avLst/>
          </a:prstGeom>
        </p:spPr>
      </p:pic>
      <p:pic>
        <p:nvPicPr>
          <p:cNvPr id="4" name="Content Placeholder 3" descr="Scan_0272_001_20-04-2015-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39810" r="70038" b="12559"/>
          <a:stretch/>
        </p:blipFill>
        <p:spPr>
          <a:xfrm>
            <a:off x="0" y="0"/>
            <a:ext cx="5359873" cy="6858001"/>
          </a:xfrm>
        </p:spPr>
      </p:pic>
      <p:sp>
        <p:nvSpPr>
          <p:cNvPr id="8" name="TextBox 7"/>
          <p:cNvSpPr txBox="1"/>
          <p:nvPr/>
        </p:nvSpPr>
        <p:spPr>
          <a:xfrm>
            <a:off x="5359874" y="6341351"/>
            <a:ext cx="378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venir Black"/>
                <a:cs typeface="Avenir Black"/>
              </a:rPr>
              <a:t>Source: </a:t>
            </a:r>
            <a:r>
              <a:rPr lang="en-US" dirty="0" err="1" smtClean="0">
                <a:solidFill>
                  <a:schemeClr val="bg1"/>
                </a:solidFill>
                <a:latin typeface="Avenir Black"/>
                <a:cs typeface="Avenir Black"/>
              </a:rPr>
              <a:t>www.audioculture.co.nz</a:t>
            </a:r>
            <a:endParaRPr lang="en-US" dirty="0">
              <a:solidFill>
                <a:schemeClr val="bg1"/>
              </a:solidFill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073170"/>
            <a:ext cx="4668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lack"/>
                <a:cs typeface="Avenir Black"/>
              </a:rPr>
              <a:t>Source: Bronwyn </a:t>
            </a:r>
            <a:r>
              <a:rPr lang="en-US" sz="1600" dirty="0" err="1" smtClean="0">
                <a:latin typeface="Avenir Black"/>
                <a:cs typeface="Avenir Black"/>
              </a:rPr>
              <a:t>Dalley</a:t>
            </a:r>
            <a:r>
              <a:rPr lang="en-US" sz="1600" dirty="0" smtClean="0">
                <a:latin typeface="Avenir Black"/>
                <a:cs typeface="Avenir Black"/>
              </a:rPr>
              <a:t>, </a:t>
            </a:r>
            <a:r>
              <a:rPr lang="en-US" sz="1600" i="1" dirty="0" smtClean="0">
                <a:latin typeface="Avenir Black"/>
                <a:cs typeface="Avenir Black"/>
              </a:rPr>
              <a:t>Frontier of Dreams: the Story of New Zealand, </a:t>
            </a:r>
            <a:r>
              <a:rPr lang="en-US" sz="1600" dirty="0" smtClean="0">
                <a:latin typeface="Avenir Black"/>
                <a:cs typeface="Avenir Black"/>
              </a:rPr>
              <a:t>(Auckland: </a:t>
            </a:r>
            <a:r>
              <a:rPr lang="en-US" sz="1600" dirty="0" err="1" smtClean="0">
                <a:latin typeface="Avenir Black"/>
                <a:cs typeface="Avenir Black"/>
              </a:rPr>
              <a:t>Hodder</a:t>
            </a:r>
            <a:r>
              <a:rPr lang="en-US" sz="1600" dirty="0" smtClean="0">
                <a:latin typeface="Avenir Black"/>
                <a:cs typeface="Avenir Black"/>
              </a:rPr>
              <a:t> Moa Beckett, 2005) p. 210</a:t>
            </a:r>
            <a:endParaRPr lang="en-US" sz="1600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3203772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ODT 341959, 2.pdf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7" t="21605" r="34249" b="34959"/>
          <a:stretch/>
        </p:blipFill>
        <p:spPr>
          <a:xfrm>
            <a:off x="2876029" y="0"/>
            <a:ext cx="3772454" cy="6831420"/>
          </a:xfrm>
        </p:spPr>
      </p:pic>
      <p:sp>
        <p:nvSpPr>
          <p:cNvPr id="6" name="TextBox 5"/>
          <p:cNvSpPr txBox="1"/>
          <p:nvPr/>
        </p:nvSpPr>
        <p:spPr>
          <a:xfrm>
            <a:off x="224106" y="373479"/>
            <a:ext cx="2390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Roman"/>
                <a:cs typeface="Avenir Roman"/>
              </a:rPr>
              <a:t>Source: the Otago Daily Times, April 3</a:t>
            </a:r>
            <a:r>
              <a:rPr lang="en-US" baseline="30000" dirty="0" smtClean="0">
                <a:latin typeface="Avenir Roman"/>
                <a:cs typeface="Avenir Roman"/>
              </a:rPr>
              <a:t>rd</a:t>
            </a:r>
            <a:r>
              <a:rPr lang="en-US" dirty="0" smtClean="0">
                <a:latin typeface="Avenir Roman"/>
                <a:cs typeface="Avenir Roman"/>
              </a:rPr>
              <a:t> 1959, 2.</a:t>
            </a:r>
            <a:endParaRPr lang="en-US" dirty="0">
              <a:latin typeface="Avenir Roman"/>
              <a:cs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651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ero_thumb_jd1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" b="2642"/>
          <a:stretch>
            <a:fillRect/>
          </a:stretch>
        </p:blipFill>
        <p:spPr>
          <a:xfrm>
            <a:off x="1494042" y="-27709"/>
            <a:ext cx="6144245" cy="6885709"/>
          </a:xfrm>
        </p:spPr>
      </p:pic>
      <p:sp>
        <p:nvSpPr>
          <p:cNvPr id="7" name="TextBox 6"/>
          <p:cNvSpPr txBox="1"/>
          <p:nvPr/>
        </p:nvSpPr>
        <p:spPr>
          <a:xfrm>
            <a:off x="4568498" y="6479853"/>
            <a:ext cx="4575502" cy="37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Source: Wanganui Photo News, 1963</a:t>
            </a:r>
            <a:endParaRPr lang="en-US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60918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31" y="186739"/>
            <a:ext cx="8637937" cy="6530803"/>
          </a:xfrm>
        </p:spPr>
      </p:pic>
      <p:sp>
        <p:nvSpPr>
          <p:cNvPr id="6" name="TextBox 5"/>
          <p:cNvSpPr txBox="1"/>
          <p:nvPr/>
        </p:nvSpPr>
        <p:spPr>
          <a:xfrm>
            <a:off x="2894706" y="385407"/>
            <a:ext cx="5752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venir Black"/>
                <a:cs typeface="Avenir Black"/>
              </a:rPr>
              <a:t>Saturday Night Dance, Dunedin 1959</a:t>
            </a:r>
            <a:endParaRPr lang="en-US" sz="2400" dirty="0">
              <a:solidFill>
                <a:schemeClr val="bg1"/>
              </a:solidFill>
              <a:latin typeface="Avenir Black"/>
              <a:cs typeface="Aveni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4599" y="847072"/>
            <a:ext cx="350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Source: http://</a:t>
            </a:r>
            <a:r>
              <a:rPr lang="en-US" dirty="0" err="1" smtClean="0">
                <a:solidFill>
                  <a:srgbClr val="FFFFFF"/>
                </a:solidFill>
              </a:rPr>
              <a:t>www.teara.govt.nz</a:t>
            </a:r>
            <a:r>
              <a:rPr lang="en-US" dirty="0" smtClean="0">
                <a:solidFill>
                  <a:srgbClr val="FFFFFF"/>
                </a:solidFill>
              </a:rPr>
              <a:t>/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39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ODT 341959, 2-08.pn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74" t="5810" r="8098" b="12855"/>
          <a:stretch/>
        </p:blipFill>
        <p:spPr>
          <a:xfrm>
            <a:off x="933776" y="0"/>
            <a:ext cx="4855633" cy="680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789409" y="6002463"/>
            <a:ext cx="3044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the Otago Daily Times, April 2</a:t>
            </a:r>
            <a:r>
              <a:rPr lang="en-US" baseline="30000" dirty="0" smtClean="0"/>
              <a:t>nd</a:t>
            </a:r>
            <a:r>
              <a:rPr lang="en-US" dirty="0" smtClean="0"/>
              <a:t>, 1959, 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951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ouls1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 t="10639" r="9938" b="33989"/>
          <a:stretch/>
        </p:blipFill>
        <p:spPr>
          <a:xfrm>
            <a:off x="0" y="0"/>
            <a:ext cx="9144000" cy="4113551"/>
          </a:xfrm>
        </p:spPr>
      </p:pic>
      <p:sp>
        <p:nvSpPr>
          <p:cNvPr id="10" name="TextBox 9"/>
          <p:cNvSpPr txBox="1"/>
          <p:nvPr/>
        </p:nvSpPr>
        <p:spPr>
          <a:xfrm>
            <a:off x="130729" y="5393172"/>
            <a:ext cx="47939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venir Black"/>
                <a:cs typeface="Avenir Black"/>
              </a:rPr>
              <a:t>Silver Screen Evangelism, 1954 &amp; 1955</a:t>
            </a:r>
            <a:endParaRPr lang="en-US" sz="2800" dirty="0">
              <a:latin typeface="Avenir Black"/>
              <a:cs typeface="Avenir Black"/>
            </a:endParaRPr>
          </a:p>
        </p:txBody>
      </p:sp>
      <p:pic>
        <p:nvPicPr>
          <p:cNvPr id="11" name="Content Placeholder 4" descr="Wiretapper-185x243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04" r="-8604"/>
          <a:stretch>
            <a:fillRect/>
          </a:stretch>
        </p:blipFill>
        <p:spPr>
          <a:xfrm>
            <a:off x="5074040" y="2110154"/>
            <a:ext cx="4069960" cy="4561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6347279"/>
            <a:ext cx="5378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http://</a:t>
            </a:r>
            <a:r>
              <a:rPr lang="en-US" dirty="0" err="1" smtClean="0"/>
              <a:t>billygraham.org</a:t>
            </a:r>
            <a:r>
              <a:rPr lang="en-US" dirty="0" smtClean="0"/>
              <a:t>/worldwide-pictures/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92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aseball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90" r="-33590" b="1197"/>
          <a:stretch/>
        </p:blipFill>
        <p:spPr>
          <a:xfrm>
            <a:off x="-1535848" y="0"/>
            <a:ext cx="7736120" cy="6858000"/>
          </a:xfrm>
        </p:spPr>
      </p:pic>
      <p:sp>
        <p:nvSpPr>
          <p:cNvPr id="7" name="TextBox 6"/>
          <p:cNvSpPr txBox="1"/>
          <p:nvPr/>
        </p:nvSpPr>
        <p:spPr>
          <a:xfrm>
            <a:off x="4868091" y="303012"/>
            <a:ext cx="4218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Black"/>
                <a:cs typeface="Avenir Black"/>
              </a:rPr>
              <a:t>North Carolina, 1958</a:t>
            </a:r>
            <a:endParaRPr lang="en-US" sz="2400" dirty="0"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8091" y="6469994"/>
            <a:ext cx="4021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https://</a:t>
            </a:r>
            <a:r>
              <a:rPr lang="en-US" dirty="0" err="1" smtClean="0"/>
              <a:t>www.billygraham.ca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93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1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3" b="-566"/>
          <a:stretch/>
        </p:blipFill>
        <p:spPr>
          <a:xfrm>
            <a:off x="0" y="-56019"/>
            <a:ext cx="5575675" cy="427632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5675" y="0"/>
            <a:ext cx="3847857" cy="1903159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000000"/>
                </a:solidFill>
                <a:latin typeface="Avenir Black"/>
                <a:cs typeface="Avenir Black"/>
              </a:rPr>
              <a:t>Springboks v. All Blacks, </a:t>
            </a:r>
            <a:r>
              <a:rPr lang="en-US" sz="3200" dirty="0" err="1" smtClean="0">
                <a:solidFill>
                  <a:srgbClr val="000000"/>
                </a:solidFill>
                <a:latin typeface="Avenir Black"/>
                <a:cs typeface="Avenir Black"/>
              </a:rPr>
              <a:t>Carlaw</a:t>
            </a:r>
            <a:r>
              <a:rPr lang="en-US" sz="3200" dirty="0" smtClean="0">
                <a:solidFill>
                  <a:srgbClr val="000000"/>
                </a:solidFill>
                <a:latin typeface="Avenir Black"/>
                <a:cs typeface="Avenir Black"/>
              </a:rPr>
              <a:t> Park</a:t>
            </a:r>
            <a:br>
              <a:rPr lang="en-US" sz="3200" dirty="0" smtClean="0">
                <a:solidFill>
                  <a:srgbClr val="000000"/>
                </a:solidFill>
                <a:latin typeface="Avenir Black"/>
                <a:cs typeface="Avenir Black"/>
              </a:rPr>
            </a:br>
            <a:r>
              <a:rPr lang="en-US" sz="3200" dirty="0" smtClean="0">
                <a:solidFill>
                  <a:srgbClr val="000000"/>
                </a:solidFill>
                <a:latin typeface="Avenir Black"/>
                <a:cs typeface="Avenir Black"/>
              </a:rPr>
              <a:t>1956</a:t>
            </a:r>
            <a:endParaRPr lang="en-US" sz="3200" dirty="0">
              <a:solidFill>
                <a:srgbClr val="000000"/>
              </a:solidFill>
              <a:latin typeface="Avenir Black"/>
              <a:cs typeface="Avenir Black"/>
            </a:endParaRPr>
          </a:p>
        </p:txBody>
      </p:sp>
      <p:pic>
        <p:nvPicPr>
          <p:cNvPr id="6" name="Picture 5" descr="12443212_10205953631136239_9628130_n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2" t="20695" r="4422" b="24574"/>
          <a:stretch/>
        </p:blipFill>
        <p:spPr>
          <a:xfrm>
            <a:off x="4089938" y="2811067"/>
            <a:ext cx="5054062" cy="40469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776" y="5059072"/>
            <a:ext cx="31561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Avenir Black"/>
                <a:cs typeface="Avenir Black"/>
              </a:rPr>
              <a:t>Crusade Attendees, </a:t>
            </a:r>
            <a:r>
              <a:rPr lang="en-US" sz="2800" dirty="0" err="1" smtClean="0">
                <a:latin typeface="Avenir Black"/>
                <a:cs typeface="Avenir Black"/>
              </a:rPr>
              <a:t>Carlaw</a:t>
            </a:r>
            <a:r>
              <a:rPr lang="en-US" sz="2800" dirty="0" smtClean="0">
                <a:latin typeface="Avenir Black"/>
                <a:cs typeface="Avenir Black"/>
              </a:rPr>
              <a:t> Park 1959</a:t>
            </a:r>
            <a:endParaRPr lang="en-US" sz="2800" dirty="0">
              <a:latin typeface="Avenir Black"/>
              <a:cs typeface="Avenir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5675" y="1579993"/>
            <a:ext cx="3847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https://</a:t>
            </a:r>
            <a:r>
              <a:rPr lang="en-US" dirty="0" err="1" smtClean="0"/>
              <a:t>www.nzhistory.net.nz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64504" y="6461179"/>
            <a:ext cx="302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ODT 6</a:t>
            </a:r>
            <a:r>
              <a:rPr lang="en-US" baseline="30000" dirty="0" smtClean="0"/>
              <a:t>th</a:t>
            </a:r>
            <a:r>
              <a:rPr lang="en-US" dirty="0" smtClean="0"/>
              <a:t> April, 1959, 5.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577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_0272_001_20-04-2015-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0" t="52718" r="9807" b="18989"/>
          <a:stretch/>
        </p:blipFill>
        <p:spPr>
          <a:xfrm>
            <a:off x="0" y="1176458"/>
            <a:ext cx="9144000" cy="507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99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5634" y="269167"/>
            <a:ext cx="4204677" cy="6582209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Avenir Black"/>
                <a:cs typeface="Avenir Black"/>
              </a:rPr>
              <a:t>Arnold H. Nordmeyer </a:t>
            </a:r>
            <a:r>
              <a:rPr lang="en-US" sz="2800" dirty="0" smtClean="0">
                <a:latin typeface="Avenir Roman"/>
                <a:cs typeface="Avenir Roman"/>
              </a:rPr>
              <a:t>painting the Presbyterian Manse, </a:t>
            </a:r>
            <a:r>
              <a:rPr lang="en-US" sz="2800" dirty="0" err="1" smtClean="0">
                <a:latin typeface="Avenir Roman"/>
                <a:cs typeface="Avenir Roman"/>
              </a:rPr>
              <a:t>Lyall</a:t>
            </a:r>
            <a:r>
              <a:rPr lang="en-US" sz="2800" dirty="0" smtClean="0">
                <a:latin typeface="Avenir Roman"/>
                <a:cs typeface="Avenir Roman"/>
              </a:rPr>
              <a:t> Bay, Wellington (1977)</a:t>
            </a:r>
            <a:br>
              <a:rPr lang="en-US" sz="2800" dirty="0" smtClean="0">
                <a:latin typeface="Avenir Roman"/>
                <a:cs typeface="Avenir Roman"/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1800" dirty="0" smtClean="0"/>
              <a:t>Source: National Library of New Zealand, ref: EP/1977/2019/32-F</a:t>
            </a:r>
            <a:endParaRPr lang="en-US" sz="1800" dirty="0"/>
          </a:p>
        </p:txBody>
      </p:sp>
      <p:pic>
        <p:nvPicPr>
          <p:cNvPr id="4" name="Content Placeholder 3" descr="thumbnail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0" r="-825"/>
          <a:stretch/>
        </p:blipFill>
        <p:spPr>
          <a:xfrm>
            <a:off x="-138691" y="0"/>
            <a:ext cx="4788895" cy="6851376"/>
          </a:xfrm>
        </p:spPr>
      </p:pic>
    </p:spTree>
    <p:extLst>
      <p:ext uri="{BB962C8B-B14F-4D97-AF65-F5344CB8AC3E}">
        <p14:creationId xmlns:p14="http://schemas.microsoft.com/office/powerpoint/2010/main" val="4023029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808086" y="37348"/>
            <a:ext cx="31748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venir Black"/>
                <a:cs typeface="Avenir Black"/>
              </a:rPr>
              <a:t>Bodgies</a:t>
            </a:r>
            <a:r>
              <a:rPr lang="en-US" dirty="0" smtClean="0">
                <a:latin typeface="Avenir Black"/>
                <a:cs typeface="Avenir Black"/>
              </a:rPr>
              <a:t> &amp; </a:t>
            </a:r>
            <a:r>
              <a:rPr lang="en-US" dirty="0" err="1" smtClean="0">
                <a:latin typeface="Avenir Black"/>
                <a:cs typeface="Avenir Black"/>
              </a:rPr>
              <a:t>Widgies</a:t>
            </a:r>
            <a:r>
              <a:rPr lang="en-US" dirty="0" smtClean="0">
                <a:latin typeface="Avenir Black"/>
                <a:cs typeface="Avenir Black"/>
              </a:rPr>
              <a:t>, </a:t>
            </a:r>
            <a:r>
              <a:rPr lang="en-US" dirty="0" err="1" smtClean="0">
                <a:latin typeface="Avenir Black"/>
                <a:cs typeface="Avenir Black"/>
              </a:rPr>
              <a:t>Remuera</a:t>
            </a:r>
            <a:r>
              <a:rPr lang="en-US" dirty="0" smtClean="0">
                <a:latin typeface="Avenir Black"/>
                <a:cs typeface="Avenir Black"/>
              </a:rPr>
              <a:t> 1955.</a:t>
            </a:r>
          </a:p>
          <a:p>
            <a:endParaRPr lang="en-US" sz="1600" dirty="0"/>
          </a:p>
          <a:p>
            <a:r>
              <a:rPr lang="en-US" sz="1600" dirty="0" smtClean="0">
                <a:latin typeface="Avenir Roman"/>
                <a:cs typeface="Avenir Roman"/>
              </a:rPr>
              <a:t>Source: http://</a:t>
            </a:r>
            <a:r>
              <a:rPr lang="en-US" sz="1600" dirty="0" err="1" smtClean="0">
                <a:latin typeface="Avenir Roman"/>
                <a:cs typeface="Avenir Roman"/>
              </a:rPr>
              <a:t>www.listener.co.nz</a:t>
            </a:r>
            <a:endParaRPr lang="en-US" sz="1600" dirty="0">
              <a:latin typeface="Avenir Roman"/>
              <a:cs typeface="Avenir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42782" y="5380672"/>
            <a:ext cx="45941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dirty="0" smtClean="0">
              <a:latin typeface="Avenir Black"/>
              <a:cs typeface="Avenir Black"/>
            </a:endParaRPr>
          </a:p>
          <a:p>
            <a:pPr algn="r"/>
            <a:r>
              <a:rPr lang="en-US" dirty="0" err="1" smtClean="0">
                <a:latin typeface="Avenir Black"/>
                <a:cs typeface="Avenir Black"/>
              </a:rPr>
              <a:t>Milkbar</a:t>
            </a:r>
            <a:r>
              <a:rPr lang="en-US" dirty="0" smtClean="0">
                <a:latin typeface="Avenir Black"/>
                <a:cs typeface="Avenir Black"/>
              </a:rPr>
              <a:t> Cowboys, Queen St. Auckland, 1955. </a:t>
            </a:r>
          </a:p>
          <a:p>
            <a:pPr algn="r"/>
            <a:endParaRPr lang="en-US" dirty="0" smtClean="0">
              <a:latin typeface="Avenir Roman"/>
              <a:cs typeface="Avenir Roman"/>
            </a:endParaRPr>
          </a:p>
          <a:p>
            <a:pPr algn="r"/>
            <a:r>
              <a:rPr lang="en-US" sz="1600" dirty="0" smtClean="0">
                <a:latin typeface="Avenir Roman"/>
                <a:cs typeface="Avenir Roman"/>
              </a:rPr>
              <a:t>Source: https://</a:t>
            </a:r>
            <a:r>
              <a:rPr lang="en-US" sz="1600" dirty="0" err="1" smtClean="0">
                <a:latin typeface="Avenir Roman"/>
                <a:cs typeface="Avenir Roman"/>
              </a:rPr>
              <a:t>www.teara.govt.nz</a:t>
            </a:r>
            <a:endParaRPr lang="en-US" sz="1600" dirty="0">
              <a:latin typeface="Avenir Roman"/>
              <a:cs typeface="Avenir Roman"/>
            </a:endParaRPr>
          </a:p>
        </p:txBody>
      </p:sp>
      <p:pic>
        <p:nvPicPr>
          <p:cNvPr id="12" name="Content Placeholder 11" descr="Group1 (2)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923" b="-47923"/>
          <a:stretch>
            <a:fillRect/>
          </a:stretch>
        </p:blipFill>
        <p:spPr>
          <a:xfrm flipH="1">
            <a:off x="0" y="-1574368"/>
            <a:ext cx="5808086" cy="6508984"/>
          </a:xfrm>
        </p:spPr>
      </p:pic>
      <p:pic>
        <p:nvPicPr>
          <p:cNvPr id="8" name="Content Placeholder 7" descr="p-21965-nzh (1)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1" t="10177" r="14037"/>
          <a:stretch/>
        </p:blipFill>
        <p:spPr>
          <a:xfrm flipH="1">
            <a:off x="4351394" y="2332037"/>
            <a:ext cx="4792605" cy="4525963"/>
          </a:xfrm>
        </p:spPr>
      </p:pic>
    </p:spTree>
    <p:extLst>
      <p:ext uri="{BB962C8B-B14F-4D97-AF65-F5344CB8AC3E}">
        <p14:creationId xmlns:p14="http://schemas.microsoft.com/office/powerpoint/2010/main" val="811449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45774-enz (1)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" r="814"/>
          <a:stretch/>
        </p:blipFill>
        <p:spPr>
          <a:xfrm>
            <a:off x="0" y="147769"/>
            <a:ext cx="6368353" cy="6710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548105" y="4369699"/>
            <a:ext cx="25958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Black"/>
                <a:cs typeface="Avenir Black"/>
              </a:rPr>
              <a:t>Arthur Edward Manning, </a:t>
            </a:r>
            <a:r>
              <a:rPr lang="en-US" sz="2400" i="1" dirty="0" smtClean="0">
                <a:latin typeface="Avenir Black"/>
                <a:cs typeface="Avenir Black"/>
              </a:rPr>
              <a:t>The </a:t>
            </a:r>
            <a:r>
              <a:rPr lang="en-US" sz="2400" i="1" dirty="0" err="1" smtClean="0">
                <a:latin typeface="Avenir Black"/>
                <a:cs typeface="Avenir Black"/>
              </a:rPr>
              <a:t>Bodgie</a:t>
            </a:r>
            <a:r>
              <a:rPr lang="en-US" sz="2400" i="1" dirty="0" smtClean="0">
                <a:latin typeface="Avenir Black"/>
                <a:cs typeface="Avenir Black"/>
              </a:rPr>
              <a:t>: a Study in Abnormal Psychology </a:t>
            </a:r>
            <a:r>
              <a:rPr lang="en-US" sz="2400" dirty="0" smtClean="0">
                <a:latin typeface="Avenir Black"/>
                <a:cs typeface="Avenir Black"/>
              </a:rPr>
              <a:t>(1958)</a:t>
            </a:r>
            <a:endParaRPr lang="en-US" sz="2400" i="1" dirty="0">
              <a:latin typeface="Avenir Black"/>
              <a:cs typeface="Avenir Black"/>
            </a:endParaRPr>
          </a:p>
        </p:txBody>
      </p:sp>
      <p:pic>
        <p:nvPicPr>
          <p:cNvPr id="7" name="Picture 6" descr="2642_1_Sep2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53" y="147769"/>
            <a:ext cx="2592224" cy="345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2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3517"/>
            <a:ext cx="4495800" cy="181966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Johnny Devlin jiving with Mabel Howard, Wellington, 1959</a:t>
            </a:r>
            <a:endParaRPr lang="en-US" sz="2400" dirty="0"/>
          </a:p>
        </p:txBody>
      </p:sp>
      <p:pic>
        <p:nvPicPr>
          <p:cNvPr id="5" name="Content Placeholder 4" descr="42638-atl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5" b="8455"/>
          <a:stretch>
            <a:fillRect/>
          </a:stretch>
        </p:blipFill>
        <p:spPr>
          <a:xfrm>
            <a:off x="0" y="1819664"/>
            <a:ext cx="4495800" cy="5038336"/>
          </a:xfrm>
        </p:spPr>
      </p:pic>
      <p:pic>
        <p:nvPicPr>
          <p:cNvPr id="6" name="Content Placeholder 5" descr="2015-04-14-1429020108-8955114-110619316_96f3530a93_o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8" t="1931" b="3367"/>
          <a:stretch/>
        </p:blipFill>
        <p:spPr>
          <a:xfrm>
            <a:off x="4495800" y="1819664"/>
            <a:ext cx="4648200" cy="5050113"/>
          </a:xfrm>
        </p:spPr>
      </p:pic>
      <p:sp>
        <p:nvSpPr>
          <p:cNvPr id="7" name="TextBox 6"/>
          <p:cNvSpPr txBox="1"/>
          <p:nvPr/>
        </p:nvSpPr>
        <p:spPr>
          <a:xfrm>
            <a:off x="4495801" y="544466"/>
            <a:ext cx="464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Billy Graham preaching, 1949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33776" y="6500445"/>
            <a:ext cx="3417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Source: https://</a:t>
            </a:r>
            <a:r>
              <a:rPr lang="en-US" dirty="0" err="1" smtClean="0">
                <a:solidFill>
                  <a:srgbClr val="FFFFFF"/>
                </a:solidFill>
              </a:rPr>
              <a:t>www.teara.govt.nz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68351" y="6471912"/>
            <a:ext cx="316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Source: http://</a:t>
            </a:r>
            <a:r>
              <a:rPr lang="en-US" dirty="0" err="1" smtClean="0">
                <a:solidFill>
                  <a:srgbClr val="FFFFFF"/>
                </a:solidFill>
              </a:rPr>
              <a:t>www.yfc.net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8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14319</TotalTime>
  <Words>424</Words>
  <Application>Microsoft Macintosh PowerPoint</Application>
  <PresentationFormat>On-screen Show (4:3)</PresentationFormat>
  <Paragraphs>55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Springboks v. All Blacks, Carlaw Park 1956</vt:lpstr>
      <vt:lpstr>PowerPoint Presentation</vt:lpstr>
      <vt:lpstr>Arnold H. Nordmeyer painting the Presbyterian Manse, Lyall Bay, Wellington (1977)         Source: National Library of New Zealand, ref: EP/1977/2019/32-F</vt:lpstr>
      <vt:lpstr>PowerPoint Presentation</vt:lpstr>
      <vt:lpstr>PowerPoint Presentation</vt:lpstr>
      <vt:lpstr>Johnny Devlin jiving with Mabel Howard, Wellington, 1959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America’s Pastor and the ‘Satin Satan’: Politics and Celebrity in Billy Graham’s 1959 Crusade </dc:title>
  <dc:creator>Violeta Gilabert</dc:creator>
  <cp:lastModifiedBy>Violeta Gilabert</cp:lastModifiedBy>
  <cp:revision>64</cp:revision>
  <dcterms:created xsi:type="dcterms:W3CDTF">2016-03-06T19:57:26Z</dcterms:created>
  <dcterms:modified xsi:type="dcterms:W3CDTF">2016-03-16T18:37:25Z</dcterms:modified>
</cp:coreProperties>
</file>